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5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89" r:id="rId8"/>
    <p:sldId id="261" r:id="rId9"/>
    <p:sldId id="288" r:id="rId10"/>
    <p:sldId id="290" r:id="rId11"/>
    <p:sldId id="268" r:id="rId12"/>
    <p:sldId id="291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CD784F2-097A-4060-8FF3-6FB91EC3D7DB}" type="datetime1">
              <a:rPr lang="fr-FR" smtClean="0"/>
              <a:pPr rtl="0"/>
              <a:t>11/04/2024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831430A-4AA4-45C8-AC23-CD6B61C41A4C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F86344-02EE-4788-B238-DABD819F9A49}" type="datetime1">
              <a:rPr lang="fr-FR" noProof="0" smtClean="0"/>
              <a:pPr rtl="0"/>
              <a:t>11/04/2024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734D747-9380-41EE-9946-EC9EC0CA5D1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93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357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112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0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186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83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734D747-9380-41EE-9946-EC9EC0CA5D1E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Rectangle 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xmlns="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xmlns="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6" name="Forme libre : Forme 14">
                <a:extLst>
                  <a:ext uri="{FF2B5EF4-FFF2-40B4-BE49-F238E27FC236}">
                    <a16:creationId xmlns:a16="http://schemas.microsoft.com/office/drawing/2014/main" xmlns="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  <p:sp>
            <p:nvSpPr>
              <p:cNvPr id="17" name="Forme libre : Forme 15">
                <a:extLst>
                  <a:ext uri="{FF2B5EF4-FFF2-40B4-BE49-F238E27FC236}">
                    <a16:creationId xmlns:a16="http://schemas.microsoft.com/office/drawing/2014/main" xmlns="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  <p:sp>
            <p:nvSpPr>
              <p:cNvPr id="18" name="Triangle rectangle 16">
                <a:extLst>
                  <a:ext uri="{FF2B5EF4-FFF2-40B4-BE49-F238E27FC236}">
                    <a16:creationId xmlns:a16="http://schemas.microsoft.com/office/drawing/2014/main" xmlns="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  <p:sp>
            <p:nvSpPr>
              <p:cNvPr id="19" name="Triangle droit 17">
                <a:extLst>
                  <a:ext uri="{FF2B5EF4-FFF2-40B4-BE49-F238E27FC236}">
                    <a16:creationId xmlns:a16="http://schemas.microsoft.com/office/drawing/2014/main" xmlns="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  <p:sp>
            <p:nvSpPr>
              <p:cNvPr id="20" name="Triangle droit 18">
                <a:extLst>
                  <a:ext uri="{FF2B5EF4-FFF2-40B4-BE49-F238E27FC236}">
                    <a16:creationId xmlns:a16="http://schemas.microsoft.com/office/drawing/2014/main" xmlns="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  <p:sp>
            <p:nvSpPr>
              <p:cNvPr id="21" name="Forme libre : Forme 19">
                <a:extLst>
                  <a:ext uri="{FF2B5EF4-FFF2-40B4-BE49-F238E27FC236}">
                    <a16:creationId xmlns:a16="http://schemas.microsoft.com/office/drawing/2014/main" xmlns="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</p:grpSp>
        <p:sp>
          <p:nvSpPr>
            <p:cNvPr id="10" name="Forme libre : Forme 12">
              <a:extLst>
                <a:ext uri="{FF2B5EF4-FFF2-40B4-BE49-F238E27FC236}">
                  <a16:creationId xmlns:a16="http://schemas.microsoft.com/office/drawing/2014/main" xmlns="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1" name="Forme libre : Forme 9">
              <a:extLst>
                <a:ext uri="{FF2B5EF4-FFF2-40B4-BE49-F238E27FC236}">
                  <a16:creationId xmlns:a16="http://schemas.microsoft.com/office/drawing/2014/main" xmlns="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fr-FR" noProof="0" dirty="0"/>
            </a:p>
          </p:txBody>
        </p:sp>
        <p:sp>
          <p:nvSpPr>
            <p:cNvPr id="12" name="Forme libre : Forme 12">
              <a:extLst>
                <a:ext uri="{FF2B5EF4-FFF2-40B4-BE49-F238E27FC236}">
                  <a16:creationId xmlns:a16="http://schemas.microsoft.com/office/drawing/2014/main" xmlns="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4" name="Forme libre : Forme 12">
                <a:extLst>
                  <a:ext uri="{FF2B5EF4-FFF2-40B4-BE49-F238E27FC236}">
                    <a16:creationId xmlns:a16="http://schemas.microsoft.com/office/drawing/2014/main" xmlns="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  <p:sp>
            <p:nvSpPr>
              <p:cNvPr id="15" name="Forme libre : Forme 12">
                <a:extLst>
                  <a:ext uri="{FF2B5EF4-FFF2-40B4-BE49-F238E27FC236}">
                    <a16:creationId xmlns:a16="http://schemas.microsoft.com/office/drawing/2014/main" xmlns="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fr-FR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0312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411369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933893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863072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329178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445178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35873839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956641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0456728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xmlns="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Triangle droit 9">
            <a:extLst>
              <a:ext uri="{FF2B5EF4-FFF2-40B4-BE49-F238E27FC236}">
                <a16:creationId xmlns:a16="http://schemas.microsoft.com/office/drawing/2014/main" xmlns="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xmlns="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xmlns="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xmlns="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xmlns="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xmlns="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xmlns="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orme libre : Forme 19">
              <a:extLst>
                <a:ext uri="{FF2B5EF4-FFF2-40B4-BE49-F238E27FC236}">
                  <a16:creationId xmlns:a16="http://schemas.microsoft.com/office/drawing/2014/main" xmlns="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xmlns="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E194264-A3F5-42E2-9A63-DCCED0457E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2" name="Espace réservé du numéro de diapositive 4">
            <a:extLst>
              <a:ext uri="{FF2B5EF4-FFF2-40B4-BE49-F238E27FC236}">
                <a16:creationId xmlns:a16="http://schemas.microsoft.com/office/drawing/2014/main" xmlns="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xmlns="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Titre de section 01</a:t>
            </a:r>
          </a:p>
        </p:txBody>
      </p:sp>
    </p:spTree>
    <p:extLst>
      <p:ext uri="{BB962C8B-B14F-4D97-AF65-F5344CB8AC3E}">
        <p14:creationId xmlns:p14="http://schemas.microsoft.com/office/powerpoint/2010/main" val="422731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one+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 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xmlns="" id="{03618670-D1E4-466C-BDB5-FC890AC314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500" y="1625385"/>
            <a:ext cx="6718300" cy="4093243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582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7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9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4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17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8" name="Forme libre : Form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13848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Triangle rectangle 16">
              <a:extLst>
                <a:ext uri="{FF2B5EF4-FFF2-40B4-BE49-F238E27FC236}">
                  <a16:creationId xmlns:a16="http://schemas.microsoft.com/office/drawing/2014/main" xmlns="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8" name="Triangle droit 17">
              <a:extLst>
                <a:ext uri="{FF2B5EF4-FFF2-40B4-BE49-F238E27FC236}">
                  <a16:creationId xmlns:a16="http://schemas.microsoft.com/office/drawing/2014/main" xmlns="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9" name="Triangle droit 18">
              <a:extLst>
                <a:ext uri="{FF2B5EF4-FFF2-40B4-BE49-F238E27FC236}">
                  <a16:creationId xmlns:a16="http://schemas.microsoft.com/office/drawing/2014/main" xmlns="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fr-FR" noProof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60043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r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 20">
            <a:extLst>
              <a:ext uri="{FF2B5EF4-FFF2-40B4-BE49-F238E27FC236}">
                <a16:creationId xmlns:a16="http://schemas.microsoft.com/office/drawing/2014/main" xmlns="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xmlns="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xmlns="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0" name="Forme libre : Forme 19">
            <a:extLst>
              <a:ext uri="{FF2B5EF4-FFF2-40B4-BE49-F238E27FC236}">
                <a16:creationId xmlns:a16="http://schemas.microsoft.com/office/drawing/2014/main" xmlns="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 rtl="0"/>
            <a:r>
              <a:rPr lang="fr-FR" noProof="0"/>
              <a:t>Merci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32" name="Forme libre : Forme 31">
            <a:extLst>
              <a:ext uri="{FF2B5EF4-FFF2-40B4-BE49-F238E27FC236}">
                <a16:creationId xmlns:a16="http://schemas.microsoft.com/office/drawing/2014/main" xmlns="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30" name="Forme libre : Forme 29">
            <a:extLst>
              <a:ext uri="{FF2B5EF4-FFF2-40B4-BE49-F238E27FC236}">
                <a16:creationId xmlns:a16="http://schemas.microsoft.com/office/drawing/2014/main" xmlns="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9373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4" name="Forme libre : Forme 33">
            <a:extLst>
              <a:ext uri="{FF2B5EF4-FFF2-40B4-BE49-F238E27FC236}">
                <a16:creationId xmlns:a16="http://schemas.microsoft.com/office/drawing/2014/main" xmlns="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xmlns="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xmlns="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 rtl="0"/>
            <a:r>
              <a:rPr lang="fr-FR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Guillemet</a:t>
            </a:r>
          </a:p>
        </p:txBody>
      </p:sp>
      <p:sp>
        <p:nvSpPr>
          <p:cNvPr id="19" name="Espace réservé du numéro de diapositive 4">
            <a:extLst>
              <a:ext uri="{FF2B5EF4-FFF2-40B4-BE49-F238E27FC236}">
                <a16:creationId xmlns:a16="http://schemas.microsoft.com/office/drawing/2014/main" xmlns="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xmlns="" id="{0103A49C-32FF-49E6-86F3-FC2E19517B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3365" y="1825625"/>
            <a:ext cx="11215235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xmlns="" id="{7FA80A70-18DE-4DB9-9982-BA75BE54CF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4500" y="1681163"/>
            <a:ext cx="5157787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6" name="Espace réservé du texte 4">
            <a:extLst>
              <a:ext uri="{FF2B5EF4-FFF2-40B4-BE49-F238E27FC236}">
                <a16:creationId xmlns:a16="http://schemas.microsoft.com/office/drawing/2014/main" xmlns="" id="{2801C0EF-C078-44B0-AD01-4850E9A65EE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500812" y="1681163"/>
            <a:ext cx="5157788" cy="823912"/>
          </a:xfrm>
        </p:spPr>
        <p:txBody>
          <a:bodyPr rtlCol="0"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xmlns="" id="{7C9DED91-45F6-4308-A085-1EFACA6468C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4500" y="2505075"/>
            <a:ext cx="5157787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8" name="Espace réservé du contenu 5">
            <a:extLst>
              <a:ext uri="{FF2B5EF4-FFF2-40B4-BE49-F238E27FC236}">
                <a16:creationId xmlns:a16="http://schemas.microsoft.com/office/drawing/2014/main" xmlns="" id="{0574B5E7-B666-439B-9278-67BE1EA6EBC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75412" y="2505075"/>
            <a:ext cx="5183188" cy="368458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xmlns="" id="{FE796BFF-6E5F-4DE7-B193-F501FC094D6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43365" y="1517715"/>
            <a:ext cx="5184437" cy="465924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xmlns="" id="{78622754-CA4D-4C27-A37F-B26E7B4C9C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74163" y="1517715"/>
            <a:ext cx="5184437" cy="465924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égori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0" name="Espace réservé d’image 8">
            <a:extLst>
              <a:ext uri="{FF2B5EF4-FFF2-40B4-BE49-F238E27FC236}">
                <a16:creationId xmlns:a16="http://schemas.microsoft.com/office/drawing/2014/main" xmlns="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’image 8">
            <a:extLst>
              <a:ext uri="{FF2B5EF4-FFF2-40B4-BE49-F238E27FC236}">
                <a16:creationId xmlns:a16="http://schemas.microsoft.com/office/drawing/2014/main" xmlns="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22" name="Espace réservé d’image 8">
            <a:extLst>
              <a:ext uri="{FF2B5EF4-FFF2-40B4-BE49-F238E27FC236}">
                <a16:creationId xmlns:a16="http://schemas.microsoft.com/office/drawing/2014/main" xmlns="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23" name="Espace réservé d’image 8">
            <a:extLst>
              <a:ext uri="{FF2B5EF4-FFF2-40B4-BE49-F238E27FC236}">
                <a16:creationId xmlns:a16="http://schemas.microsoft.com/office/drawing/2014/main" xmlns="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’image 8">
            <a:extLst>
              <a:ext uri="{FF2B5EF4-FFF2-40B4-BE49-F238E27FC236}">
                <a16:creationId xmlns:a16="http://schemas.microsoft.com/office/drawing/2014/main" xmlns="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 rtlCol="0"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7" name="Espace réservé du texte 22">
            <a:extLst>
              <a:ext uri="{FF2B5EF4-FFF2-40B4-BE49-F238E27FC236}">
                <a16:creationId xmlns:a16="http://schemas.microsoft.com/office/drawing/2014/main" xmlns="" id="{05F72315-51A9-431C-B80A-45E4FB1D6B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8" name="Espace réservé du texte 22">
            <a:extLst>
              <a:ext uri="{FF2B5EF4-FFF2-40B4-BE49-F238E27FC236}">
                <a16:creationId xmlns:a16="http://schemas.microsoft.com/office/drawing/2014/main" xmlns="" id="{883D1F0C-34F1-46E1-B178-E4AB82B146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9" name="Espace réservé du texte 22">
            <a:extLst>
              <a:ext uri="{FF2B5EF4-FFF2-40B4-BE49-F238E27FC236}">
                <a16:creationId xmlns:a16="http://schemas.microsoft.com/office/drawing/2014/main" xmlns="" id="{7202A849-DF14-40E7-B38D-1185F72603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0" name="Espace réservé du texte 22">
            <a:extLst>
              <a:ext uri="{FF2B5EF4-FFF2-40B4-BE49-F238E27FC236}">
                <a16:creationId xmlns:a16="http://schemas.microsoft.com/office/drawing/2014/main" xmlns="" id="{CCFC1ADF-AC11-4CCD-AC2D-478B6FFEA5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xmlns="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xmlns="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xmlns="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xmlns="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xmlns="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Sec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fr-FR" noProof="0" dirty="0"/>
              <a:t>Insérer une image</a:t>
            </a:r>
          </a:p>
        </p:txBody>
      </p:sp>
      <p:sp>
        <p:nvSpPr>
          <p:cNvPr id="36" name="Espace réservé du texte 22">
            <a:extLst>
              <a:ext uri="{FF2B5EF4-FFF2-40B4-BE49-F238E27FC236}">
                <a16:creationId xmlns:a16="http://schemas.microsoft.com/office/drawing/2014/main" xmlns="" id="{642D3CE0-C3B4-4F3F-A650-AB452B3AD4B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7" name="Espace réservé du texte 22">
            <a:extLst>
              <a:ext uri="{FF2B5EF4-FFF2-40B4-BE49-F238E27FC236}">
                <a16:creationId xmlns:a16="http://schemas.microsoft.com/office/drawing/2014/main" xmlns="" id="{DBED2BB0-CDAD-40EE-8B35-C66DF45EE2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xmlns="" id="{2A19101D-7C37-42BF-8167-5391EA65E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3" name="Espace réservé d’image 12">
            <a:extLst>
              <a:ext uri="{FF2B5EF4-FFF2-40B4-BE49-F238E27FC236}">
                <a16:creationId xmlns:a16="http://schemas.microsoft.com/office/drawing/2014/main" xmlns="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r>
              <a:rPr lang="fr-FR" noProof="0" dirty="0"/>
              <a:t>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4189806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0" name="Espace réservé d’image 2">
            <a:extLst>
              <a:ext uri="{FF2B5EF4-FFF2-40B4-BE49-F238E27FC236}">
                <a16:creationId xmlns:a16="http://schemas.microsoft.com/office/drawing/2014/main" xmlns="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 rtlCol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fr-FR" noProof="0" smtClean="0"/>
              <a:t>Modifiez le style du titre</a:t>
            </a:r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3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5" name="Forme libre : Form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xmlns="" id="{912B51EA-3E6F-4BF6-BE48-62128AF32B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3366" y="1444649"/>
            <a:ext cx="3365063" cy="4579079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xmlns="" id="{A015C605-1D30-48BC-A0D6-3B11AF56CC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4290" y="1444649"/>
            <a:ext cx="7694310" cy="4579079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9" name="Forme libre : Forme 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20" name="Forme libre : Forme 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21" name="Forme libre : Forme 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2" name="Forme libre : Forme 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orme libre : Forme 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6" name="Forme libre : Forme 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30" name="Forme libre : Forme 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31" name="Espace réservé du numéro de diapositive 4">
            <a:extLst>
              <a:ext uri="{FF2B5EF4-FFF2-40B4-BE49-F238E27FC236}">
                <a16:creationId xmlns:a16="http://schemas.microsoft.com/office/drawing/2014/main" xmlns="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rtlCol="0"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8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1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5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18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9" name="Forme libre : Form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5080505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2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3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4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5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6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8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9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3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24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5" name="Forme libre : Forme 23">
            <a:extLst>
              <a:ext uri="{FF2B5EF4-FFF2-40B4-BE49-F238E27FC236}">
                <a16:creationId xmlns:a16="http://schemas.microsoft.com/office/drawing/2014/main" xmlns="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889538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1965623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6" name="Forme libre : Forme 9">
            <a:extLst>
              <a:ext uri="{FF2B5EF4-FFF2-40B4-BE49-F238E27FC236}">
                <a16:creationId xmlns:a16="http://schemas.microsoft.com/office/drawing/2014/main" xmlns="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7" name="Forme libre : Forme 17">
            <a:extLst>
              <a:ext uri="{FF2B5EF4-FFF2-40B4-BE49-F238E27FC236}">
                <a16:creationId xmlns:a16="http://schemas.microsoft.com/office/drawing/2014/main" xmlns="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11">
            <a:extLst>
              <a:ext uri="{FF2B5EF4-FFF2-40B4-BE49-F238E27FC236}">
                <a16:creationId xmlns:a16="http://schemas.microsoft.com/office/drawing/2014/main" xmlns="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Forme libre : Forme 7">
            <a:extLst>
              <a:ext uri="{FF2B5EF4-FFF2-40B4-BE49-F238E27FC236}">
                <a16:creationId xmlns:a16="http://schemas.microsoft.com/office/drawing/2014/main" xmlns="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xmlns="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1" name="Forme libre : Forme 15">
              <a:extLst>
                <a:ext uri="{FF2B5EF4-FFF2-40B4-BE49-F238E27FC236}">
                  <a16:creationId xmlns:a16="http://schemas.microsoft.com/office/drawing/2014/main" xmlns="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2" name="Forme libre : Forme 16">
              <a:extLst>
                <a:ext uri="{FF2B5EF4-FFF2-40B4-BE49-F238E27FC236}">
                  <a16:creationId xmlns:a16="http://schemas.microsoft.com/office/drawing/2014/main" xmlns="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3" name="Forme libre : Forme 23">
            <a:extLst>
              <a:ext uri="{FF2B5EF4-FFF2-40B4-BE49-F238E27FC236}">
                <a16:creationId xmlns:a16="http://schemas.microsoft.com/office/drawing/2014/main" xmlns="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4887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8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9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1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5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8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9" name="Forme libre : Form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229721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9" name="Rectangle 10">
            <a:extLst>
              <a:ext uri="{FF2B5EF4-FFF2-40B4-BE49-F238E27FC236}">
                <a16:creationId xmlns:a16="http://schemas.microsoft.com/office/drawing/2014/main" xmlns="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xmlns="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1" name="Forme libre : Forme 17">
            <a:extLst>
              <a:ext uri="{FF2B5EF4-FFF2-40B4-BE49-F238E27FC236}">
                <a16:creationId xmlns:a16="http://schemas.microsoft.com/office/drawing/2014/main" xmlns="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xmlns="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3" name="Forme libre : Forme 7">
            <a:extLst>
              <a:ext uri="{FF2B5EF4-FFF2-40B4-BE49-F238E27FC236}">
                <a16:creationId xmlns:a16="http://schemas.microsoft.com/office/drawing/2014/main" xmlns="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xmlns="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5" name="Forme libre : Forme 15">
              <a:extLst>
                <a:ext uri="{FF2B5EF4-FFF2-40B4-BE49-F238E27FC236}">
                  <a16:creationId xmlns:a16="http://schemas.microsoft.com/office/drawing/2014/main" xmlns="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6" name="Forme libre : Forme 16">
              <a:extLst>
                <a:ext uri="{FF2B5EF4-FFF2-40B4-BE49-F238E27FC236}">
                  <a16:creationId xmlns:a16="http://schemas.microsoft.com/office/drawing/2014/main" xmlns="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xmlns="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8" name="Rectangle : Coin rogné 18">
              <a:extLst>
                <a:ext uri="{FF2B5EF4-FFF2-40B4-BE49-F238E27FC236}">
                  <a16:creationId xmlns:a16="http://schemas.microsoft.com/office/drawing/2014/main" xmlns="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9" name="Rectangle : Coin rogné 2">
              <a:extLst>
                <a:ext uri="{FF2B5EF4-FFF2-40B4-BE49-F238E27FC236}">
                  <a16:creationId xmlns:a16="http://schemas.microsoft.com/office/drawing/2014/main" xmlns="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0" name="Forme libre : Forme 34">
            <a:extLst>
              <a:ext uri="{FF2B5EF4-FFF2-40B4-BE49-F238E27FC236}">
                <a16:creationId xmlns:a16="http://schemas.microsoft.com/office/drawing/2014/main" xmlns="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3816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334D819-9F07-4261-B09B-9E467E5D9002}" type="datetimeFigureOut">
              <a:rPr lang="en-US" smtClean="0"/>
              <a:pPr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8" name="Forme libre : Forme 9">
            <a:extLst>
              <a:ext uri="{FF2B5EF4-FFF2-40B4-BE49-F238E27FC236}">
                <a16:creationId xmlns:a16="http://schemas.microsoft.com/office/drawing/2014/main" xmlns="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9" name="Forme libre : Forme 17">
            <a:extLst>
              <a:ext uri="{FF2B5EF4-FFF2-40B4-BE49-F238E27FC236}">
                <a16:creationId xmlns:a16="http://schemas.microsoft.com/office/drawing/2014/main" xmlns="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noProof="0" dirty="0"/>
          </a:p>
        </p:txBody>
      </p:sp>
      <p:sp>
        <p:nvSpPr>
          <p:cNvPr id="10" name="Forme libre : Forme 11">
            <a:extLst>
              <a:ext uri="{FF2B5EF4-FFF2-40B4-BE49-F238E27FC236}">
                <a16:creationId xmlns:a16="http://schemas.microsoft.com/office/drawing/2014/main" xmlns="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1" name="Forme libre : Forme 7">
            <a:extLst>
              <a:ext uri="{FF2B5EF4-FFF2-40B4-BE49-F238E27FC236}">
                <a16:creationId xmlns:a16="http://schemas.microsoft.com/office/drawing/2014/main" xmlns="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fr-FR" noProof="0" dirty="0">
                <a:latin typeface="+mj-lt"/>
              </a:rPr>
              <a:t>Modifiez le style du titre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4" name="Forme libre : Forme 15">
              <a:extLst>
                <a:ext uri="{FF2B5EF4-FFF2-40B4-BE49-F238E27FC236}">
                  <a16:creationId xmlns:a16="http://schemas.microsoft.com/office/drawing/2014/main" xmlns="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5" name="Forme libre : Forme 16">
              <a:extLst>
                <a:ext uri="{FF2B5EF4-FFF2-40B4-BE49-F238E27FC236}">
                  <a16:creationId xmlns:a16="http://schemas.microsoft.com/office/drawing/2014/main" xmlns="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7" name="Rectangle : Coin rogné 18">
              <a:extLst>
                <a:ext uri="{FF2B5EF4-FFF2-40B4-BE49-F238E27FC236}">
                  <a16:creationId xmlns:a16="http://schemas.microsoft.com/office/drawing/2014/main" xmlns="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 rtl="0"/>
              <a:endParaRPr lang="fr-FR" noProof="0" dirty="0"/>
            </a:p>
          </p:txBody>
        </p:sp>
        <p:sp>
          <p:nvSpPr>
            <p:cNvPr id="18" name="Rectangle : Coin rogné 2">
              <a:extLst>
                <a:ext uri="{FF2B5EF4-FFF2-40B4-BE49-F238E27FC236}">
                  <a16:creationId xmlns:a16="http://schemas.microsoft.com/office/drawing/2014/main" xmlns="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19" name="Forme libre : Forme 23">
            <a:extLst>
              <a:ext uri="{FF2B5EF4-FFF2-40B4-BE49-F238E27FC236}">
                <a16:creationId xmlns:a16="http://schemas.microsoft.com/office/drawing/2014/main" xmlns="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0" name="Espace réservé du numéro de diapositive 4">
            <a:extLst>
              <a:ext uri="{FF2B5EF4-FFF2-40B4-BE49-F238E27FC236}">
                <a16:creationId xmlns:a16="http://schemas.microsoft.com/office/drawing/2014/main" xmlns="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C263D6C4-4840-40CC-AC84-17E24B3B7BDE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83233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666" r:id="rId22"/>
    <p:sldLayoutId id="2147483661" r:id="rId23"/>
    <p:sldLayoutId id="2147483674" r:id="rId24"/>
    <p:sldLayoutId id="2147483665" r:id="rId25"/>
    <p:sldLayoutId id="2147483673" r:id="rId26"/>
    <p:sldLayoutId id="2147483662" r:id="rId27"/>
    <p:sldLayoutId id="2147483663" r:id="rId28"/>
    <p:sldLayoutId id="2147483664" r:id="rId29"/>
    <p:sldLayoutId id="2147483675" r:id="rId30"/>
    <p:sldLayoutId id="2147483676" r:id="rId31"/>
    <p:sldLayoutId id="2147483672" r:id="rId3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4232" y="3663740"/>
            <a:ext cx="8013031" cy="1245831"/>
          </a:xfrm>
        </p:spPr>
        <p:txBody>
          <a:bodyPr rtlCol="0">
            <a:normAutofit fontScale="90000"/>
          </a:bodyPr>
          <a:lstStyle/>
          <a:p>
            <a:r>
              <a:rPr lang="fr-FR" sz="3600" b="0" dirty="0" smtClean="0"/>
              <a:t>Baccalauréat Professionnel </a:t>
            </a: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1" dirty="0" smtClean="0">
                <a:solidFill>
                  <a:srgbClr val="FFFF00"/>
                </a:solidFill>
              </a:rPr>
              <a:t>T</a:t>
            </a:r>
            <a:r>
              <a:rPr lang="fr-FR" b="0" dirty="0" smtClean="0"/>
              <a:t>echnicien en </a:t>
            </a:r>
            <a:br>
              <a:rPr lang="fr-FR" b="0" dirty="0" smtClean="0"/>
            </a:br>
            <a:r>
              <a:rPr lang="fr-FR" b="1" dirty="0">
                <a:solidFill>
                  <a:srgbClr val="FFFF00"/>
                </a:solidFill>
              </a:rPr>
              <a:t>C</a:t>
            </a:r>
            <a:r>
              <a:rPr lang="fr-FR" b="0" dirty="0"/>
              <a:t>haudronnerie </a:t>
            </a:r>
            <a:br>
              <a:rPr lang="fr-FR" b="0" dirty="0"/>
            </a:br>
            <a:r>
              <a:rPr lang="fr-FR" b="1" dirty="0" smtClean="0">
                <a:solidFill>
                  <a:srgbClr val="FFFF00"/>
                </a:solidFill>
              </a:rPr>
              <a:t>I</a:t>
            </a:r>
            <a:r>
              <a:rPr lang="fr-FR" b="0" dirty="0" smtClean="0"/>
              <a:t>ndustrielles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530" y="5053103"/>
            <a:ext cx="7254744" cy="154020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fr-FR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/>
              </a:rPr>
              <a:t>Proposition de supports épreuve:</a:t>
            </a:r>
          </a:p>
          <a:p>
            <a:pPr marL="0" indent="0" rtl="0">
              <a:buNone/>
            </a:pPr>
            <a:r>
              <a:rPr lang="fr-FR" sz="2800" dirty="0" smtClean="0">
                <a:solidFill>
                  <a:srgbClr val="FFFF00"/>
                </a:solidFill>
                <a:effectLst/>
              </a:rPr>
              <a:t>E 31 - Fabrication d’un ensemble chaudronné</a:t>
            </a:r>
          </a:p>
          <a:p>
            <a:pPr marL="0" indent="0" rtl="0">
              <a:buNone/>
            </a:pPr>
            <a:r>
              <a:rPr lang="fr-FR" sz="2800" dirty="0" smtClean="0">
                <a:solidFill>
                  <a:srgbClr val="FFFF00"/>
                </a:solidFill>
                <a:effectLst/>
              </a:rPr>
              <a:t>Situation 2</a:t>
            </a:r>
          </a:p>
        </p:txBody>
      </p:sp>
      <p:pic>
        <p:nvPicPr>
          <p:cNvPr id="8196" name="Picture 4" descr="Résultat de recherche d'images pour &quot;académie dijon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560" y="113212"/>
            <a:ext cx="1888502" cy="218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ycée Léon Blum - Le Creus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414" y="113212"/>
            <a:ext cx="5491724" cy="12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413" y="1030778"/>
            <a:ext cx="136756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0A95F4DE-39B7-4CE2-BC1E-8B8AE662A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1292" y="5929163"/>
            <a:ext cx="10846803" cy="365760"/>
          </a:xfrm>
        </p:spPr>
        <p:txBody>
          <a:bodyPr rtlCol="0">
            <a:noAutofit/>
          </a:bodyPr>
          <a:lstStyle/>
          <a:p>
            <a:pPr rtl="0"/>
            <a:r>
              <a:rPr lang="fr-FR" sz="3200" dirty="0" smtClean="0"/>
              <a:t>Entreprise partenaire: </a:t>
            </a:r>
            <a:r>
              <a:rPr lang="fr-FR" sz="3200" b="1" dirty="0" err="1" smtClean="0">
                <a:solidFill>
                  <a:srgbClr val="FFC000"/>
                </a:solidFill>
                <a:effectLst/>
              </a:rPr>
              <a:t>Metalliance</a:t>
            </a:r>
            <a:endParaRPr lang="fr-FR" sz="3200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0B24BF10-2B55-43AB-9F77-F1A14103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E3BD8413-C238-49D7-A4E1-E8FEF1811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134" y="1550439"/>
            <a:ext cx="10193867" cy="859055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 smtClean="0">
                <a:solidFill>
                  <a:srgbClr val="FFC000"/>
                </a:solidFill>
                <a:effectLst/>
              </a:rPr>
              <a:t>Châssis cabine pliable pour véhicule d’intervention en tunnel routier</a:t>
            </a:r>
            <a:endParaRPr lang="fr-FR" dirty="0">
              <a:solidFill>
                <a:srgbClr val="FFC000"/>
              </a:solidFill>
              <a:effectLst/>
            </a:endParaRP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0A95F4DE-39B7-4CE2-BC1E-8B8AE662A895}"/>
              </a:ext>
            </a:extLst>
          </p:cNvPr>
          <p:cNvSpPr txBox="1">
            <a:spLocks/>
          </p:cNvSpPr>
          <p:nvPr/>
        </p:nvSpPr>
        <p:spPr>
          <a:xfrm>
            <a:off x="4482163" y="479660"/>
            <a:ext cx="2975811" cy="50853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lang="en-US" sz="1600" kern="1200" spc="3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Arial" panose="020B0604020202020204" pitchFamily="34" charset="0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dirty="0" smtClean="0"/>
              <a:t>Support d’examen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127" y="131169"/>
            <a:ext cx="1312658" cy="789918"/>
          </a:xfrm>
          <a:prstGeom prst="rect">
            <a:avLst/>
          </a:prstGeom>
        </p:spPr>
      </p:pic>
      <p:pic>
        <p:nvPicPr>
          <p:cNvPr id="1028" name="Picture 4" descr="http://www.metalliance-tsi.com/wp-content/uploads/2015/01/vms_03-e1433949263978-980x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26" y="2508110"/>
            <a:ext cx="6207712" cy="31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805" y="2317470"/>
            <a:ext cx="3252358" cy="35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9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544"/>
            <a:ext cx="4432300" cy="646331"/>
          </a:xfrm>
        </p:spPr>
        <p:txBody>
          <a:bodyPr rtlCol="0"/>
          <a:lstStyle/>
          <a:p>
            <a:r>
              <a:rPr lang="fr-FR" sz="3600" u="sng" dirty="0" smtClean="0">
                <a:solidFill>
                  <a:srgbClr val="FFC000"/>
                </a:solidFill>
              </a:rPr>
              <a:t>Partenaire industriel </a:t>
            </a:r>
            <a:r>
              <a:rPr lang="fr-FR" sz="3600" u="sng" dirty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fr-FR" smtClean="0"/>
              <a:pPr rtl="0"/>
              <a:t>3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2505" y="1657470"/>
            <a:ext cx="8269705" cy="1230110"/>
          </a:xfrm>
        </p:spPr>
        <p:txBody>
          <a:bodyPr rtlCol="0"/>
          <a:lstStyle/>
          <a:p>
            <a:r>
              <a:rPr lang="fr-FR" sz="2000" b="1" dirty="0">
                <a:solidFill>
                  <a:srgbClr val="FFC000"/>
                </a:solidFill>
                <a:effectLst/>
              </a:rPr>
              <a:t>METALLIANCE</a:t>
            </a:r>
            <a:r>
              <a:rPr lang="fr-FR" sz="2000" dirty="0">
                <a:effectLst/>
              </a:rPr>
              <a:t> </a:t>
            </a:r>
            <a:r>
              <a:rPr lang="fr-FR" sz="2000" dirty="0">
                <a:solidFill>
                  <a:schemeClr val="tx1"/>
                </a:solidFill>
                <a:effectLst/>
              </a:rPr>
              <a:t>est une Société spécialisée dans l’étude et la réalisation d’équipements industriels et d’engins mobiles.</a:t>
            </a:r>
          </a:p>
          <a:p>
            <a:r>
              <a:rPr lang="fr-FR" sz="2000" b="1" dirty="0">
                <a:solidFill>
                  <a:srgbClr val="FFC000"/>
                </a:solidFill>
                <a:effectLst/>
              </a:rPr>
              <a:t>METALLIANCE</a:t>
            </a:r>
            <a:r>
              <a:rPr lang="fr-FR" sz="2000" dirty="0">
                <a:effectLst/>
              </a:rPr>
              <a:t> </a:t>
            </a:r>
            <a:r>
              <a:rPr lang="fr-FR" sz="2000" dirty="0">
                <a:solidFill>
                  <a:schemeClr val="tx1"/>
                </a:solidFill>
                <a:effectLst/>
              </a:rPr>
              <a:t>conçoit et construit des équipements pour la réalisation d’infrastructures dans l’univers des transports (routiers, ferroviaires, métros), et de l’énergie (pétrole et gaz, gaz, vapeur…).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xmlns="" id="{EF2BC084-E6DB-4DE7-B309-042A85EBA700}"/>
              </a:ext>
            </a:extLst>
          </p:cNvPr>
          <p:cNvSpPr txBox="1">
            <a:spLocks/>
          </p:cNvSpPr>
          <p:nvPr/>
        </p:nvSpPr>
        <p:spPr>
          <a:xfrm>
            <a:off x="4587613" y="5459128"/>
            <a:ext cx="11462084" cy="147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/>
                </a:solidFill>
              </a:rPr>
              <a:t>Réalisation à l’échelle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/>
                </a:solidFill>
              </a:rPr>
              <a:t>Contrôle et validation en collaboration avec l’entreprise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>
                <a:solidFill>
                  <a:schemeClr val="tx1"/>
                </a:solidFill>
              </a:rPr>
              <a:t>Projet composé de 4 sous ensembles </a:t>
            </a:r>
          </a:p>
          <a:p>
            <a:endParaRPr lang="fr-FR" sz="2000" dirty="0"/>
          </a:p>
        </p:txBody>
      </p:sp>
      <p:pic>
        <p:nvPicPr>
          <p:cNvPr id="5122" name="Picture 2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947" y="-344185"/>
            <a:ext cx="2750501" cy="275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55" y="127312"/>
            <a:ext cx="1925459" cy="12870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05" y="3407723"/>
            <a:ext cx="4355431" cy="3354025"/>
          </a:xfrm>
          <a:prstGeom prst="rect">
            <a:avLst/>
          </a:prstGeom>
        </p:spPr>
      </p:pic>
      <p:pic>
        <p:nvPicPr>
          <p:cNvPr id="38914" name="Picture 2" descr="HPC Products and Metalliance - Underground Vehicle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7" b="-3629"/>
          <a:stretch/>
        </p:blipFill>
        <p:spPr bwMode="auto">
          <a:xfrm>
            <a:off x="4649001" y="3397955"/>
            <a:ext cx="2754475" cy="20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79343" y="85150"/>
            <a:ext cx="4103799" cy="56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263D6C4-4840-40CC-AC84-17E24B3B7BDE}" type="slidenum">
              <a:rPr lang="fr-FR" noProof="0" smtClean="0"/>
              <a:pPr rtl="0"/>
              <a:t>4</a:t>
            </a:fld>
            <a:endParaRPr lang="fr-FR" noProof="0"/>
          </a:p>
        </p:txBody>
      </p:sp>
      <p:sp>
        <p:nvSpPr>
          <p:cNvPr id="8" name="Titre 6">
            <a:extLst>
              <a:ext uri="{FF2B5EF4-FFF2-40B4-BE49-F238E27FC236}">
                <a16:creationId xmlns:a16="http://schemas.microsoft.com/office/drawing/2014/main" xmlns="" id="{7875C19A-1AAE-476A-A316-A2CF92D763D3}"/>
              </a:ext>
            </a:extLst>
          </p:cNvPr>
          <p:cNvSpPr txBox="1">
            <a:spLocks/>
          </p:cNvSpPr>
          <p:nvPr/>
        </p:nvSpPr>
        <p:spPr>
          <a:xfrm>
            <a:off x="4250382" y="139271"/>
            <a:ext cx="11214100" cy="53553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u="sng" dirty="0" smtClean="0">
                <a:solidFill>
                  <a:srgbClr val="FFC000"/>
                </a:solidFill>
              </a:rPr>
              <a:t>Le projet:</a:t>
            </a:r>
            <a:endParaRPr lang="fr-FR" u="sng" dirty="0">
              <a:solidFill>
                <a:srgbClr val="FFC000"/>
              </a:solidFill>
            </a:endParaRPr>
          </a:p>
        </p:txBody>
      </p:sp>
      <p:pic>
        <p:nvPicPr>
          <p:cNvPr id="39938" name="Picture 2" descr="Véhicules Multi Services – Metal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69" y="888198"/>
            <a:ext cx="5603131" cy="39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045" y="1389314"/>
            <a:ext cx="525860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>
                <a:latin typeface="Calisto MT" panose="02040603050505030304" pitchFamily="18" charset="0"/>
              </a:rPr>
              <a:t>Les Véhicules Multi Services (VMS) sont destinés à transporter des charges diverses (rails, bennes, racks, fûts, toupies, grues, nacelles…) dans un tunnel en construction. </a:t>
            </a:r>
            <a:endParaRPr lang="fr-FR" sz="2400" dirty="0" smtClean="0">
              <a:latin typeface="Calisto MT" panose="02040603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>
              <a:latin typeface="Calisto MT" panose="02040603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Calisto MT" panose="02040603050505030304" pitchFamily="18" charset="0"/>
              </a:rPr>
              <a:t>De </a:t>
            </a:r>
            <a:r>
              <a:rPr lang="fr-FR" sz="2400" dirty="0">
                <a:latin typeface="Calisto MT" panose="02040603050505030304" pitchFamily="18" charset="0"/>
              </a:rPr>
              <a:t>part leur conception, ils peuvent être rail/route et ainsi circuler sur voie ferrée ou sol classique</a:t>
            </a:r>
            <a:r>
              <a:rPr lang="fr-FR" sz="2400" dirty="0" smtClean="0">
                <a:latin typeface="Calisto MT" panose="0204060305050503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400" dirty="0" smtClean="0">
              <a:latin typeface="Calisto MT" panose="020406030505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400" b="0" i="0" dirty="0" smtClean="0">
                <a:effectLst/>
                <a:latin typeface="Calisto MT" panose="02040603050505030304" pitchFamily="18" charset="0"/>
              </a:rPr>
              <a:t>Le support retenue pour l’épreuve de BAC Pro TCI est l’ensemble </a:t>
            </a:r>
            <a:r>
              <a:rPr lang="fr-FR" sz="2800" b="1" i="0" dirty="0" smtClean="0">
                <a:solidFill>
                  <a:srgbClr val="FFFF00"/>
                </a:solidFill>
                <a:effectLst/>
                <a:latin typeface="Calisto MT" panose="02040603050505030304" pitchFamily="18" charset="0"/>
              </a:rPr>
              <a:t>« Cabine pliable »</a:t>
            </a:r>
            <a:endParaRPr lang="fr-FR" sz="2800" b="1" i="0" dirty="0">
              <a:solidFill>
                <a:srgbClr val="FFFF00"/>
              </a:solidFill>
              <a:effectLst/>
              <a:latin typeface="Calisto MT" panose="0204060305050503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0" y="3120415"/>
            <a:ext cx="3372235" cy="36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3" y="154004"/>
            <a:ext cx="5425023" cy="970450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fr-FR" b="1" u="sng" dirty="0" smtClean="0">
                <a:solidFill>
                  <a:srgbClr val="FFC000"/>
                </a:solidFill>
              </a:rPr>
              <a:t>Proposition de l’épreuve de Bac Pro TCI</a:t>
            </a:r>
            <a:endParaRPr lang="fr-FR" b="1" u="sng" dirty="0">
              <a:solidFill>
                <a:srgbClr val="FFC000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498819" y="1956073"/>
            <a:ext cx="6336064" cy="823912"/>
          </a:xfrm>
        </p:spPr>
        <p:txBody>
          <a:bodyPr rtlCol="0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u="sng" dirty="0"/>
              <a:t>Nombre d’élèves concernés </a:t>
            </a:r>
            <a:r>
              <a:rPr lang="fr-FR" sz="2000" dirty="0" smtClean="0"/>
              <a:t>: </a:t>
            </a:r>
            <a:r>
              <a:rPr lang="fr-FR" sz="2000" dirty="0" smtClean="0">
                <a:solidFill>
                  <a:srgbClr val="92D050"/>
                </a:solidFill>
              </a:rPr>
              <a:t>5 (2+3)</a:t>
            </a:r>
            <a:endParaRPr lang="fr-FR" sz="2000" dirty="0">
              <a:solidFill>
                <a:srgbClr val="92D050"/>
              </a:solidFill>
            </a:endParaRPr>
          </a:p>
          <a:p>
            <a:pPr rtl="0"/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6242" y="2062417"/>
            <a:ext cx="5590673" cy="1028742"/>
          </a:xfrm>
        </p:spPr>
        <p:txBody>
          <a:bodyPr rtlCol="0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u="sng" dirty="0"/>
              <a:t>Productions attendues 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fr-FR" sz="2000" b="0" dirty="0" smtClean="0"/>
              <a:t>2 sous-ensembles d’un châssis cabine pliable</a:t>
            </a:r>
            <a:endParaRPr lang="fr-FR" sz="2000" b="0" dirty="0"/>
          </a:p>
          <a:p>
            <a:pPr marL="36900" indent="0" algn="l" rtl="0">
              <a:buNone/>
            </a:pPr>
            <a:endParaRPr lang="fr-FR" dirty="0"/>
          </a:p>
        </p:txBody>
      </p:sp>
      <p:sp>
        <p:nvSpPr>
          <p:cNvPr id="13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09167" y="3536379"/>
            <a:ext cx="5157787" cy="1104576"/>
          </a:xfrm>
        </p:spPr>
        <p:txBody>
          <a:bodyPr rtlCol="0"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u="sng" dirty="0"/>
              <a:t>Contraintes du projet :</a:t>
            </a:r>
          </a:p>
          <a:p>
            <a:pPr algn="l"/>
            <a:r>
              <a:rPr lang="fr-FR" sz="2000" b="0" dirty="0" smtClean="0"/>
              <a:t>2 </a:t>
            </a:r>
            <a:r>
              <a:rPr lang="fr-FR" sz="2000" b="0" dirty="0"/>
              <a:t>sous-ensembles interdépendants</a:t>
            </a:r>
          </a:p>
          <a:p>
            <a:pPr algn="l" rtl="0"/>
            <a:endParaRPr lang="fr-FR" dirty="0"/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579" y="2565916"/>
            <a:ext cx="6060192" cy="428138"/>
          </a:xfrm>
        </p:spPr>
        <p:txBody>
          <a:bodyPr rtlCol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sz="2000" u="sng" dirty="0">
                <a:ea typeface="Calibri" panose="020F0502020204030204" pitchFamily="34" charset="0"/>
                <a:cs typeface="Times New Roman" panose="02020603050405020304" pitchFamily="18" charset="0"/>
              </a:rPr>
              <a:t>Ressources fournies aux candidats </a:t>
            </a:r>
            <a:r>
              <a:rPr lang="fr-FR" sz="2000" u="sng" dirty="0" smtClean="0"/>
              <a:t>:</a:t>
            </a:r>
            <a:endParaRPr lang="fr-FR" sz="2000" u="sng" dirty="0"/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Plans de la réalisation au format numérique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Extraits de normes (défauts de soudures, limites d’acceptations, …)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Documents liés aux procédures de sécurité et au respect de l’environnement</a:t>
            </a: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Descriptifs des moyens de contrôle et de réalisation disponibles</a:t>
            </a:r>
            <a:endParaRPr lang="fr-FR" sz="2000" b="0" strike="sngStrike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sz="2000" b="0" dirty="0">
                <a:ea typeface="Calibri" panose="020F0502020204030204" pitchFamily="34" charset="0"/>
                <a:cs typeface="Times New Roman" panose="02020603050405020304" pitchFamily="18" charset="0"/>
              </a:rPr>
              <a:t>Planning prévisionnel du projet</a:t>
            </a:r>
          </a:p>
          <a:p>
            <a:pPr algn="l" rtl="0"/>
            <a:endParaRPr lang="fr-FR" sz="16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fr-FR" smtClean="0"/>
              <a:pPr rtl="0"/>
              <a:t>5</a:t>
            </a:fld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363" y="4389119"/>
            <a:ext cx="2789844" cy="195874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672" y="4739574"/>
            <a:ext cx="3014465" cy="197886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057" y="97574"/>
            <a:ext cx="1603368" cy="17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892293" cy="966056"/>
          </a:xfrm>
        </p:spPr>
        <p:txBody>
          <a:bodyPr rtlCol="0">
            <a:normAutofit fontScale="90000"/>
          </a:bodyPr>
          <a:lstStyle/>
          <a:p>
            <a:pPr>
              <a:tabLst>
                <a:tab pos="1165225" algn="l"/>
              </a:tabLst>
            </a:pPr>
            <a:r>
              <a:rPr lang="fr-FR" b="1" u="sng" dirty="0">
                <a:solidFill>
                  <a:srgbClr val="FFC000"/>
                </a:solidFill>
              </a:rPr>
              <a:t>Répartition des tâches par élève :</a:t>
            </a:r>
          </a:p>
        </p:txBody>
      </p:sp>
      <p:sp>
        <p:nvSpPr>
          <p:cNvPr id="18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877" y="616018"/>
            <a:ext cx="4247721" cy="1534342"/>
          </a:xfrm>
        </p:spPr>
        <p:txBody>
          <a:bodyPr rtlCol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Groupe 1</a:t>
            </a:r>
            <a:endParaRPr lang="fr-FR" b="1" dirty="0">
              <a:solidFill>
                <a:srgbClr val="FFC000"/>
              </a:solidFill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Châssis cabine pliable</a:t>
            </a:r>
            <a:endParaRPr lang="fr-FR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fr-FR" sz="16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47DC4E62-1A34-4F98-A451-214F180851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fr-FR" smtClean="0"/>
              <a:pPr rtl="0"/>
              <a:t>6</a:t>
            </a:fld>
            <a:endParaRPr lang="fr-F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25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7842" y="1150221"/>
            <a:ext cx="2411128" cy="1534342"/>
          </a:xfrm>
        </p:spPr>
        <p:txBody>
          <a:bodyPr rtlCol="0"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fr-FR" b="1" dirty="0" smtClean="0">
                <a:solidFill>
                  <a:srgbClr val="FFC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Groupe 2</a:t>
            </a:r>
            <a:endParaRPr lang="fr-FR" b="1" dirty="0">
              <a:solidFill>
                <a:srgbClr val="FFC000"/>
              </a:solidFill>
            </a:endParaRPr>
          </a:p>
          <a:p>
            <a:pPr marL="342900" lvl="0" indent="-342900" algn="l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Châssis AR cabine pliable</a:t>
            </a:r>
            <a:endParaRPr lang="fr-FR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rtl="0"/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50" y="4297177"/>
            <a:ext cx="3619097" cy="25284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263" y="247482"/>
            <a:ext cx="3921977" cy="2727840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789909" y="366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438729"/>
              </p:ext>
            </p:extLst>
          </p:nvPr>
        </p:nvGraphicFramePr>
        <p:xfrm>
          <a:off x="5810292" y="3067397"/>
          <a:ext cx="6317948" cy="375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Image bitmap" r:id="rId6" imgW="10704762" imgH="6373115" progId="Paint.Picture">
                  <p:embed/>
                </p:oleObj>
              </mc:Choice>
              <mc:Fallback>
                <p:oleObj name="Image bitmap" r:id="rId6" imgW="10704762" imgH="6373115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92" y="3067397"/>
                        <a:ext cx="6317948" cy="37581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52935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771875"/>
              </p:ext>
            </p:extLst>
          </p:nvPr>
        </p:nvGraphicFramePr>
        <p:xfrm>
          <a:off x="319437" y="1911835"/>
          <a:ext cx="2370386" cy="2385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 bitmap" r:id="rId8" imgW="7342857" imgH="7361905" progId="Paint.Picture">
                  <p:embed/>
                </p:oleObj>
              </mc:Choice>
              <mc:Fallback>
                <p:oleObj name="Image bitmap" r:id="rId8" imgW="7342857" imgH="7361905" progId="Paint.Picture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37" y="1911835"/>
                        <a:ext cx="2370386" cy="23853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9"/>
          <p:cNvSpPr>
            <a:spLocks noChangeArrowheads="1"/>
          </p:cNvSpPr>
          <p:nvPr/>
        </p:nvSpPr>
        <p:spPr bwMode="auto">
          <a:xfrm flipV="1">
            <a:off x="2534770" y="770655"/>
            <a:ext cx="80593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103119"/>
              </p:ext>
            </p:extLst>
          </p:nvPr>
        </p:nvGraphicFramePr>
        <p:xfrm>
          <a:off x="2608896" y="1911836"/>
          <a:ext cx="2550128" cy="2414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 bitmap" r:id="rId10" imgW="7685714" imgH="7276190" progId="Paint.Picture">
                  <p:embed/>
                </p:oleObj>
              </mc:Choice>
              <mc:Fallback>
                <p:oleObj name="Image bitmap" r:id="rId10" imgW="7685714" imgH="7276190" progId="Paint.Picture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896" y="1911836"/>
                        <a:ext cx="2550128" cy="24141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0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 txBox="1">
            <a:spLocks/>
          </p:cNvSpPr>
          <p:nvPr/>
        </p:nvSpPr>
        <p:spPr>
          <a:xfrm>
            <a:off x="4395948" y="2800952"/>
            <a:ext cx="7500877" cy="319112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Semaines </a:t>
            </a:r>
            <a:r>
              <a:rPr lang="fr-FR" dirty="0" smtClean="0"/>
              <a:t>12 à 14  et de 17 à 23 année 2021: étude de fabrication et réalisation du projet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Projet en </a:t>
            </a:r>
            <a:r>
              <a:rPr lang="fr-FR" dirty="0" smtClean="0"/>
              <a:t>70 </a:t>
            </a:r>
            <a:r>
              <a:rPr lang="fr-FR" dirty="0"/>
              <a:t>heures </a:t>
            </a:r>
            <a:endParaRPr lang="fr-F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Semaines 24 et 25 2021: évaluation par l’équipe </a:t>
            </a:r>
            <a:r>
              <a:rPr lang="fr-FR" dirty="0" smtClean="0"/>
              <a:t>pédagogique</a:t>
            </a:r>
            <a:endParaRPr lang="fr-FR" dirty="0"/>
          </a:p>
        </p:txBody>
      </p:sp>
      <p:pic>
        <p:nvPicPr>
          <p:cNvPr id="2052" name="Picture 4" descr="Image associ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9" y="984067"/>
            <a:ext cx="2569027" cy="25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628279" y="1547376"/>
            <a:ext cx="4755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u="sng" spc="-70" dirty="0">
                <a:solidFill>
                  <a:srgbClr val="FFC000"/>
                </a:solidFill>
                <a:ea typeface="+mj-ea"/>
                <a:cs typeface="+mj-cs"/>
              </a:rPr>
              <a:t>Calendrier </a:t>
            </a:r>
            <a:r>
              <a:rPr lang="fr-FR" sz="3600" b="1" u="sng" spc="-70" dirty="0" smtClean="0">
                <a:solidFill>
                  <a:srgbClr val="FFC000"/>
                </a:solidFill>
                <a:ea typeface="+mj-ea"/>
                <a:cs typeface="+mj-cs"/>
              </a:rPr>
              <a:t>prévisionnel</a:t>
            </a:r>
            <a:endParaRPr lang="fr-FR" sz="2000" u="sng" dirty="0"/>
          </a:p>
        </p:txBody>
      </p:sp>
      <p:pic>
        <p:nvPicPr>
          <p:cNvPr id="6" name="Picture 2" descr="Véhicules Multi Services – Met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39" y="4023359"/>
            <a:ext cx="1793145" cy="125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 txBox="1">
            <a:spLocks/>
          </p:cNvSpPr>
          <p:nvPr/>
        </p:nvSpPr>
        <p:spPr>
          <a:xfrm>
            <a:off x="7295949" y="300378"/>
            <a:ext cx="4896051" cy="22275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dirty="0">
                <a:solidFill>
                  <a:srgbClr val="FFC000"/>
                </a:solidFill>
              </a:rPr>
              <a:t>Intérêt du projet 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/>
              <a:t>Réalisation </a:t>
            </a:r>
            <a:r>
              <a:rPr lang="fr-FR" sz="2000" dirty="0" smtClean="0"/>
              <a:t>d’ éléments industriel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Réalisation à l’échelle 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000" dirty="0" smtClean="0"/>
              <a:t>Contrôle des éléments </a:t>
            </a:r>
            <a:r>
              <a:rPr lang="fr-FR" sz="2000" u="sng" dirty="0" smtClean="0">
                <a:solidFill>
                  <a:srgbClr val="FF0000"/>
                </a:solidFill>
              </a:rPr>
              <a:t>réalisés en collaboration avec l’industriel</a:t>
            </a:r>
            <a:endParaRPr lang="fr-FR" sz="2000" u="sng" dirty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 txBox="1">
            <a:spLocks/>
          </p:cNvSpPr>
          <p:nvPr/>
        </p:nvSpPr>
        <p:spPr>
          <a:xfrm>
            <a:off x="5809218" y="2737458"/>
            <a:ext cx="6260862" cy="2589785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fr-FR" sz="2400" b="1" dirty="0">
                <a:solidFill>
                  <a:srgbClr val="FFC000"/>
                </a:solidFill>
              </a:rPr>
              <a:t>Faisabilité technique :</a:t>
            </a:r>
          </a:p>
          <a:p>
            <a:pPr marL="5715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Opération de découpage sur machines CN (PLASMA et Poinçonneuse)</a:t>
            </a:r>
          </a:p>
          <a:p>
            <a:pPr marL="5715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Mise en forme sur </a:t>
            </a:r>
            <a:r>
              <a:rPr lang="fr-FR" sz="2000" dirty="0" smtClean="0"/>
              <a:t>presse plieuse CN </a:t>
            </a:r>
            <a:r>
              <a:rPr lang="fr-FR" sz="2000" dirty="0"/>
              <a:t>et </a:t>
            </a:r>
            <a:r>
              <a:rPr lang="fr-FR" sz="2000" dirty="0" smtClean="0"/>
              <a:t>cintreuse de tube CN</a:t>
            </a:r>
            <a:endParaRPr lang="fr-FR" sz="2000" dirty="0"/>
          </a:p>
          <a:p>
            <a:pPr marL="5715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Mise en </a:t>
            </a:r>
            <a:r>
              <a:rPr lang="fr-FR" sz="2000" dirty="0" smtClean="0"/>
              <a:t>position, </a:t>
            </a:r>
            <a:r>
              <a:rPr lang="fr-FR" sz="2000" dirty="0"/>
              <a:t>pointage </a:t>
            </a:r>
            <a:r>
              <a:rPr lang="fr-FR" sz="2000" dirty="0" smtClean="0"/>
              <a:t>et soudage des éléments</a:t>
            </a:r>
            <a:endParaRPr lang="fr-FR" dirty="0"/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 txBox="1">
            <a:spLocks/>
          </p:cNvSpPr>
          <p:nvPr/>
        </p:nvSpPr>
        <p:spPr>
          <a:xfrm>
            <a:off x="3395892" y="5384413"/>
            <a:ext cx="8796108" cy="1473587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fr-FR" sz="2400" b="1" dirty="0">
                <a:solidFill>
                  <a:srgbClr val="FFC000"/>
                </a:solidFill>
              </a:rPr>
              <a:t>Pertinence des tâches confiées et de la répartition :</a:t>
            </a:r>
          </a:p>
          <a:p>
            <a:pPr marL="5715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Support industriel</a:t>
            </a:r>
          </a:p>
          <a:p>
            <a:pPr marL="5715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000" dirty="0"/>
              <a:t>Conforme aux exigences du référentiel </a:t>
            </a:r>
            <a:r>
              <a:rPr lang="fr-FR" sz="2000" dirty="0" smtClean="0"/>
              <a:t>BAC PRO TCI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pic>
        <p:nvPicPr>
          <p:cNvPr id="7" name="Picture 2" descr="Résultat de recherche d'images pour &quot;clipart réussite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8" y="800868"/>
            <a:ext cx="2682961" cy="268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éhicules Multi Services – Met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70" y="227845"/>
            <a:ext cx="2639700" cy="18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888" y="3235792"/>
            <a:ext cx="2218792" cy="239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68" y="131223"/>
            <a:ext cx="11725359" cy="969294"/>
          </a:xfrm>
        </p:spPr>
        <p:txBody>
          <a:bodyPr rtlCol="0">
            <a:normAutofit fontScale="90000"/>
          </a:bodyPr>
          <a:lstStyle/>
          <a:p>
            <a:pPr algn="l">
              <a:tabLst>
                <a:tab pos="1165225" algn="l"/>
              </a:tabLst>
            </a:pPr>
            <a:r>
              <a:rPr lang="fr-FR" b="1" u="sng" dirty="0" smtClean="0">
                <a:solidFill>
                  <a:srgbClr val="FFC000"/>
                </a:solidFill>
                <a:effectLst/>
              </a:rPr>
              <a:t>Le thème « Châssis de cabine pliable » permet de valider la grille PERRIN </a:t>
            </a:r>
            <a:endParaRPr lang="fr-FR" b="1" u="sng" dirty="0">
              <a:solidFill>
                <a:srgbClr val="FFC000"/>
              </a:solidFill>
              <a:effectLst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xmlns="" id="{47DC4E62-1A34-4F98-A451-214F180851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endParaRPr lang="fr-FR" dirty="0"/>
          </a:p>
          <a:p>
            <a:pPr rtl="0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20FC4EE-F318-4344-9E3C-B950ADB6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263D6C4-4840-40CC-AC84-17E24B3B7BDE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840" y="1231739"/>
            <a:ext cx="8400483" cy="5529345"/>
          </a:xfrm>
          <a:prstGeom prst="rect">
            <a:avLst/>
          </a:prstGeom>
        </p:spPr>
      </p:pic>
      <p:pic>
        <p:nvPicPr>
          <p:cNvPr id="9" name="Picture 2" descr="Véhicules Multi Services – Metalli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259" y="2460241"/>
            <a:ext cx="2302808" cy="1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xmlns="" id="{B74126B4-1E6C-4FFF-9282-40E18A85A07F}"/>
              </a:ext>
            </a:extLst>
          </p:cNvPr>
          <p:cNvSpPr txBox="1">
            <a:spLocks/>
          </p:cNvSpPr>
          <p:nvPr/>
        </p:nvSpPr>
        <p:spPr>
          <a:xfrm>
            <a:off x="173144" y="3616597"/>
            <a:ext cx="2085408" cy="2266678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r>
              <a:rPr lang="fr-FR" sz="2400" b="1" dirty="0" smtClean="0">
                <a:solidFill>
                  <a:srgbClr val="FFC000"/>
                </a:solidFill>
              </a:rPr>
              <a:t>Compétences évaluées</a:t>
            </a:r>
            <a:r>
              <a:rPr lang="fr-FR" sz="2400" b="1" dirty="0">
                <a:solidFill>
                  <a:srgbClr val="FFC000"/>
                </a:solidFill>
              </a:rPr>
              <a:t> </a:t>
            </a:r>
            <a:r>
              <a:rPr lang="fr-FR" sz="2400" b="1" dirty="0" smtClean="0">
                <a:solidFill>
                  <a:srgbClr val="FFC000"/>
                </a:solidFill>
              </a:rPr>
              <a:t>:</a:t>
            </a:r>
            <a:endParaRPr lang="fr-FR" sz="2400" b="1" dirty="0">
              <a:solidFill>
                <a:srgbClr val="FFC000"/>
              </a:solidFill>
            </a:endParaRPr>
          </a:p>
        </p:txBody>
      </p:sp>
      <p:sp>
        <p:nvSpPr>
          <p:cNvPr id="18" name="Flèche droite 17"/>
          <p:cNvSpPr/>
          <p:nvPr/>
        </p:nvSpPr>
        <p:spPr>
          <a:xfrm>
            <a:off x="2489505" y="6163533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2489505" y="5791200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489505" y="5293467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2489505" y="4994648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droite 21"/>
          <p:cNvSpPr/>
          <p:nvPr/>
        </p:nvSpPr>
        <p:spPr>
          <a:xfrm>
            <a:off x="2498969" y="3840606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droite 22"/>
          <p:cNvSpPr/>
          <p:nvPr/>
        </p:nvSpPr>
        <p:spPr>
          <a:xfrm>
            <a:off x="2500120" y="3194292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>
            <a:off x="2489505" y="2799216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>
            <a:off x="2498969" y="2387745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2498969" y="1956705"/>
            <a:ext cx="1032550" cy="22530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13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dois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oi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92231-163D-4428-A2B8-DA1FE0274129}">
  <ds:schemaRefs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6dc4bcd6-49db-4c07-9060-8acfc67cef9f"/>
    <ds:schemaRef ds:uri="http://schemas.microsoft.com/sharepoint/v3"/>
    <ds:schemaRef ds:uri="http://schemas.openxmlformats.org/package/2006/metadata/core-properties"/>
    <ds:schemaRef ds:uri="fb0879af-3eba-417a-a55a-ffe6dcd6ca77"/>
  </ds:schemaRefs>
</ds:datastoreItem>
</file>

<file path=customXml/itemProps2.xml><?xml version="1.0" encoding="utf-8"?>
<ds:datastoreItem xmlns:ds="http://schemas.openxmlformats.org/officeDocument/2006/customXml" ds:itemID="{8A95DE24-D6C3-4A00-9085-D9594C193A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67ACAB-C3DC-429D-A23C-0723C084F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Ardoise</Template>
  <TotalTime>0</TotalTime>
  <Words>285</Words>
  <Application>Microsoft Office PowerPoint</Application>
  <PresentationFormat>Personnalisé</PresentationFormat>
  <Paragraphs>67</Paragraphs>
  <Slides>9</Slides>
  <Notes>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Ardoise</vt:lpstr>
      <vt:lpstr>Image bitmap</vt:lpstr>
      <vt:lpstr>Baccalauréat Professionnel  Technicien en  Chaudronnerie  Industrielles</vt:lpstr>
      <vt:lpstr>Châssis cabine pliable pour véhicule d’intervention en tunnel routier</vt:lpstr>
      <vt:lpstr>Partenaire industriel :</vt:lpstr>
      <vt:lpstr>Présentation PowerPoint</vt:lpstr>
      <vt:lpstr>Proposition de l’épreuve de Bac Pro TCI</vt:lpstr>
      <vt:lpstr>Répartition des tâches par élève :</vt:lpstr>
      <vt:lpstr>Présentation PowerPoint</vt:lpstr>
      <vt:lpstr>Présentation PowerPoint</vt:lpstr>
      <vt:lpstr>Le thème « Châssis de cabine pliable » permet de valider la grille PERRIN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2019-11-05T19:45:12Z</dcterms:created>
  <dcterms:modified xsi:type="dcterms:W3CDTF">2024-04-11T18:10:06Z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